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68" r:id="rId3"/>
    <p:sldId id="269" r:id="rId4"/>
    <p:sldId id="271" r:id="rId5"/>
    <p:sldId id="270" r:id="rId6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1D25E-EA10-4F94-AABA-8E73F9C9ABBE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CB875-CB4B-4226-901B-8E1EF5A2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1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7214" y="152400"/>
            <a:ext cx="6627812" cy="3276600"/>
          </a:xfrm>
        </p:spPr>
        <p:txBody>
          <a:bodyPr/>
          <a:lstStyle>
            <a:lvl1pPr algn="l">
              <a:defRPr sz="495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0238" y="3733800"/>
            <a:ext cx="6554787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68589" y="6248400"/>
            <a:ext cx="3354387" cy="457200"/>
          </a:xfrm>
        </p:spPr>
        <p:txBody>
          <a:bodyPr/>
          <a:lstStyle>
            <a:lvl1pPr>
              <a:defRPr b="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8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4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888" y="381000"/>
            <a:ext cx="18097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1638" y="381000"/>
            <a:ext cx="52768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0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381000"/>
            <a:ext cx="71659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1638" y="1676400"/>
            <a:ext cx="7239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1638" y="4114800"/>
            <a:ext cx="7239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98614" y="6629400"/>
            <a:ext cx="5100637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3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8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638" y="1676400"/>
            <a:ext cx="35433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7338" y="1676400"/>
            <a:ext cx="35433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5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7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0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381000"/>
            <a:ext cx="7165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1638" y="1676400"/>
            <a:ext cx="723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98614" y="6629400"/>
            <a:ext cx="51006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fld id="{B342D634-CE29-43D9-ACA2-252A7FD03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5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microsoft.com/office/2007/relationships/hdphoto" Target="../media/hdphoto9.wdp"/><Relationship Id="rId5" Type="http://schemas.microsoft.com/office/2007/relationships/hdphoto" Target="../media/hdphoto6.wdp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microsoft.com/office/2007/relationships/hdphoto" Target="../media/hdphoto8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95400" y="1143000"/>
            <a:ext cx="7548183" cy="4002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en-US" sz="4000" b="1" dirty="0">
                <a:solidFill>
                  <a:srgbClr val="0070C0"/>
                </a:solidFill>
              </a:rPr>
              <a:t>Derivative </a:t>
            </a:r>
            <a:r>
              <a:rPr lang="en-US" sz="4000" b="1" dirty="0" smtClean="0">
                <a:solidFill>
                  <a:srgbClr val="0070C0"/>
                </a:solidFill>
              </a:rPr>
              <a:t>of Logarithmic </a:t>
            </a:r>
            <a:r>
              <a:rPr lang="en-US" sz="4000" b="1" dirty="0">
                <a:solidFill>
                  <a:srgbClr val="0070C0"/>
                </a:solidFill>
              </a:rPr>
              <a:t>Functions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9BADDE0-A2BE-4DCF-9678-F0968F3F2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42D634-CE29-43D9-ACA2-252A7FD03C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9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27428" y="237159"/>
            <a:ext cx="70104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rgbClr val="0070C0"/>
                </a:solidFill>
              </a:rPr>
              <a:t>3- Derivative of Logarithm Function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1066800"/>
            <a:ext cx="495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logarithmic function with base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terms of the natural logarithmic function: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959205"/>
            <a:ext cx="1828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2962" y="1981200"/>
            <a:ext cx="6856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a constant, we can differentiate as follows: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040" y="2514600"/>
            <a:ext cx="4975960" cy="73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507" y="3737572"/>
            <a:ext cx="2286000" cy="769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23853" y="4977433"/>
            <a:ext cx="1295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10200"/>
            <a:ext cx="5791200" cy="1281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7F31112-C90A-486C-8FBD-976638D5B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42D634-CE29-43D9-ACA2-252A7FD03C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228600"/>
                <a:ext cx="7543800" cy="1978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IMPORTANT and UNUSUAL: If you have a daunting task to find derivative in the case of a function raised to the function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…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,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or  a crazy product, quotient, chain problem you do a simple trick: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FIRST find logarithm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𝑙𝑛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so you’ll have sum instead of product, and product instead of exponent. Life will be much, much easier.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28600"/>
                <a:ext cx="7543800" cy="1978619"/>
              </a:xfrm>
              <a:prstGeom prst="rect">
                <a:avLst/>
              </a:prstGeom>
              <a:blipFill rotWithShape="0">
                <a:blip r:embed="rId2"/>
                <a:stretch>
                  <a:fillRect l="-889" t="-1543" b="-4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433286" y="2895600"/>
            <a:ext cx="5554919" cy="42774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rgbClr val="0070C0"/>
                </a:solidFill>
              </a:rPr>
              <a:t>STEPS IN LOGARITHMIC DIFFERENTIATION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422400" y="3733800"/>
            <a:ext cx="787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>
              <a:lnSpc>
                <a:spcPct val="130000"/>
              </a:lnSpc>
              <a:buFontTx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Take natural logarithms of both sides of an equation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and use the Laws of Logarithms to simplify.</a:t>
            </a:r>
          </a:p>
          <a:p>
            <a:pPr marL="396875" indent="-396875">
              <a:lnSpc>
                <a:spcPts val="1200"/>
              </a:lnSpc>
              <a:buFontTx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96875" indent="-396875">
              <a:lnSpc>
                <a:spcPct val="130000"/>
              </a:lnSpc>
              <a:buFontTx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Differentiate implicitly with respect to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96875" indent="-396875">
              <a:lnSpc>
                <a:spcPts val="1200"/>
              </a:lnSpc>
              <a:buFontTx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96875" indent="-396875">
              <a:lnSpc>
                <a:spcPct val="130000"/>
              </a:lnSpc>
              <a:buFontTx/>
              <a:buAutoNum type="arabi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Solve the resulting equation for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’.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DF8B12C-4787-47BF-9A4D-44D9A9673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42D634-CE29-43D9-ACA2-252A7FD03C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0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653" y="228600"/>
            <a:ext cx="1295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anose="020B0604020202020204" pitchFamily="34" charset="0"/>
              </a:rPr>
              <a:t>example: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15630" y="620001"/>
            <a:ext cx="1632370" cy="450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Differentiate: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093" y="415268"/>
            <a:ext cx="1864907" cy="832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448" y="1506447"/>
            <a:ext cx="4628152" cy="409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48" y="2312609"/>
            <a:ext cx="3443152" cy="62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002" y="3378845"/>
            <a:ext cx="2829198" cy="58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371600" y="42672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Since we have an explicit expression for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dirty="0">
                <a:latin typeface="Arial" pitchFamily="34" charset="0"/>
                <a:cs typeface="Arial" pitchFamily="34" charset="0"/>
              </a:rPr>
              <a:t>, we can substitute and write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47" y="4817670"/>
            <a:ext cx="4128952" cy="76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358537" y="5872069"/>
            <a:ext cx="80902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If we hadn’t used logarithmic differentiation the resulting calculation would have been horrendous.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5C3A11-9134-487E-9D00-189C44B41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42D634-CE29-43D9-ACA2-252A7FD03C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7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06393" y="685800"/>
                <a:ext cx="2403607" cy="441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     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393" y="685800"/>
                <a:ext cx="2403607" cy="441916"/>
              </a:xfrm>
              <a:prstGeom prst="rect">
                <a:avLst/>
              </a:prstGeom>
              <a:blipFill rotWithShape="0">
                <a:blip r:embed="rId2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29163" y="1447800"/>
                <a:ext cx="6267037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200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)</m:t>
                          </m:r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US" sz="2200" b="0" i="1" smtClean="0">
                          <a:latin typeface="Cambria Math"/>
                        </a:rPr>
                        <m:t>  ⇒  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=(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)</m:t>
                          </m:r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200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200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2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  <m:r>
                        <a:rPr lang="en-US" sz="2200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163" y="1447800"/>
                <a:ext cx="6267037" cy="7862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394558" y="2514600"/>
                <a:ext cx="5006242" cy="441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20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20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  <m:r>
                            <a:rPr lang="en-US" sz="2200" i="1">
                              <a:latin typeface="Cambria Math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200" i="1">
                              <a:latin typeface="Cambria Math"/>
                            </a:rPr>
                            <m:t>+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) 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20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func>
                            </m:sup>
                          </m:sSup>
                        </m:e>
                      </m:fun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558" y="2514600"/>
                <a:ext cx="5006242" cy="441916"/>
              </a:xfrm>
              <a:prstGeom prst="rect">
                <a:avLst/>
              </a:prstGeom>
              <a:blipFill rotWithShape="0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7320" y="3505200"/>
                <a:ext cx="2240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Try: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20" y="3505200"/>
                <a:ext cx="2240280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2997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371453" y="228600"/>
            <a:ext cx="1295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anose="020B0604020202020204" pitchFamily="34" charset="0"/>
              </a:rPr>
              <a:t>example: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AFE7505C-5761-42BA-BB20-36669ED0D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42D634-CE29-43D9-ACA2-252A7FD03C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8452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Mathematics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Mathematics">
      <a:majorFont>
        <a:latin typeface="cmr12"/>
        <a:ea typeface=""/>
        <a:cs typeface=""/>
      </a:majorFont>
      <a:minorFont>
        <a:latin typeface="cmr1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thematic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ematic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e1" id="{BE644523-91F6-43A1-8B45-A852794FD23B}" vid="{59C3031D-BA4C-4A8E-991B-20C14CF408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610</TotalTime>
  <Words>284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Bojana-Laptop</dc:creator>
  <cp:lastModifiedBy>hp</cp:lastModifiedBy>
  <cp:revision>44</cp:revision>
  <cp:lastPrinted>2019-01-03T12:59:27Z</cp:lastPrinted>
  <dcterms:created xsi:type="dcterms:W3CDTF">2013-08-19T23:50:10Z</dcterms:created>
  <dcterms:modified xsi:type="dcterms:W3CDTF">2020-01-21T06:19:42Z</dcterms:modified>
</cp:coreProperties>
</file>